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7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B450-529C-4A8C-A292-E0CB4916A4C0}" type="datetimeFigureOut">
              <a:rPr lang="ko-KR" altLang="en-US" smtClean="0"/>
              <a:t>2021-06-09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0ADD8-1E36-4DCB-9031-D8986479F7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8378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B450-529C-4A8C-A292-E0CB4916A4C0}" type="datetimeFigureOut">
              <a:rPr lang="ko-KR" altLang="en-US" smtClean="0"/>
              <a:t>2021-06-09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0ADD8-1E36-4DCB-9031-D8986479F7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5099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B450-529C-4A8C-A292-E0CB4916A4C0}" type="datetimeFigureOut">
              <a:rPr lang="ko-KR" altLang="en-US" smtClean="0"/>
              <a:t>2021-06-09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0ADD8-1E36-4DCB-9031-D8986479F7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3718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B450-529C-4A8C-A292-E0CB4916A4C0}" type="datetimeFigureOut">
              <a:rPr lang="ko-KR" altLang="en-US" smtClean="0"/>
              <a:t>2021-06-09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0ADD8-1E36-4DCB-9031-D8986479F7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2195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B450-529C-4A8C-A292-E0CB4916A4C0}" type="datetimeFigureOut">
              <a:rPr lang="ko-KR" altLang="en-US" smtClean="0"/>
              <a:t>2021-06-09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0ADD8-1E36-4DCB-9031-D8986479F7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8188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B450-529C-4A8C-A292-E0CB4916A4C0}" type="datetimeFigureOut">
              <a:rPr lang="ko-KR" altLang="en-US" smtClean="0"/>
              <a:t>2021-06-09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0ADD8-1E36-4DCB-9031-D8986479F7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437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B450-529C-4A8C-A292-E0CB4916A4C0}" type="datetimeFigureOut">
              <a:rPr lang="ko-KR" altLang="en-US" smtClean="0"/>
              <a:t>2021-06-09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0ADD8-1E36-4DCB-9031-D8986479F7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3629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B450-529C-4A8C-A292-E0CB4916A4C0}" type="datetimeFigureOut">
              <a:rPr lang="ko-KR" altLang="en-US" smtClean="0"/>
              <a:t>2021-06-09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0ADD8-1E36-4DCB-9031-D8986479F7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1318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B450-529C-4A8C-A292-E0CB4916A4C0}" type="datetimeFigureOut">
              <a:rPr lang="ko-KR" altLang="en-US" smtClean="0"/>
              <a:t>2021-06-09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0ADD8-1E36-4DCB-9031-D8986479F7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9663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B450-529C-4A8C-A292-E0CB4916A4C0}" type="datetimeFigureOut">
              <a:rPr lang="ko-KR" altLang="en-US" smtClean="0"/>
              <a:t>2021-06-09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0ADD8-1E36-4DCB-9031-D8986479F7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920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B450-529C-4A8C-A292-E0CB4916A4C0}" type="datetimeFigureOut">
              <a:rPr lang="ko-KR" altLang="en-US" smtClean="0"/>
              <a:t>2021-06-09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0ADD8-1E36-4DCB-9031-D8986479F7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9388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AB450-529C-4A8C-A292-E0CB4916A4C0}" type="datetimeFigureOut">
              <a:rPr lang="ko-KR" altLang="en-US" smtClean="0"/>
              <a:t>2021-06-09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0ADD8-1E36-4DCB-9031-D8986479F7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2851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Civi1@yonsei.ac.kr" TargetMode="External"/><Relationship Id="rId2" Type="http://schemas.openxmlformats.org/officeDocument/2006/relationships/hyperlink" Target="mailto:civil@yonsei.ac.kr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civil@yonsei.ac.k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784465" y="1120165"/>
            <a:ext cx="8584276" cy="2030358"/>
          </a:xfrm>
        </p:spPr>
        <p:txBody>
          <a:bodyPr anchor="ctr">
            <a:normAutofit/>
          </a:bodyPr>
          <a:lstStyle/>
          <a:p>
            <a:r>
              <a:rPr lang="en-US" altLang="ko-KR" sz="54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2021-8</a:t>
            </a:r>
            <a:r>
              <a:rPr lang="ko-KR" altLang="en-US" sz="54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졸업예정자</a:t>
            </a:r>
            <a:endParaRPr lang="ko-KR" altLang="en-US" sz="54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842953" y="3061768"/>
            <a:ext cx="7365075" cy="2241751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altLang="ko-KR" sz="32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1. EXIT interview(zoom) </a:t>
            </a:r>
            <a:r>
              <a:rPr lang="en-US" altLang="ko-KR" sz="1900" b="1" dirty="0" smtClean="0">
                <a:solidFill>
                  <a:srgbClr val="0000FF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ABEEK, NONABEEK </a:t>
            </a:r>
            <a:endParaRPr lang="en-US" altLang="ko-KR" sz="2800" b="1" dirty="0" smtClean="0">
              <a:solidFill>
                <a:srgbClr val="0000FF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algn="l"/>
            <a:r>
              <a:rPr lang="en-US" altLang="ko-KR" sz="32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2. FE test </a:t>
            </a:r>
            <a:r>
              <a:rPr lang="en-US" altLang="ko-KR" sz="1900" b="1" dirty="0" smtClean="0">
                <a:solidFill>
                  <a:srgbClr val="0000FF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ABEEK</a:t>
            </a:r>
          </a:p>
          <a:p>
            <a:pPr algn="l"/>
            <a:r>
              <a:rPr lang="en-US" altLang="ko-KR" sz="32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3. Portfolio </a:t>
            </a:r>
            <a:r>
              <a:rPr lang="en-US" altLang="ko-KR" sz="1900" b="1" dirty="0" smtClean="0">
                <a:solidFill>
                  <a:srgbClr val="0000FF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ABEEK</a:t>
            </a:r>
            <a:endParaRPr lang="en-US" altLang="ko-KR" sz="1700" b="1" dirty="0" smtClean="0">
              <a:solidFill>
                <a:srgbClr val="0000FF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endParaRPr lang="en-US" altLang="ko-KR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2021.6.</a:t>
            </a:r>
            <a:endParaRPr lang="ko-KR" altLang="en-US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42517" y="58190"/>
            <a:ext cx="2369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공과대학 건축공학과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56460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48500"/>
            <a:ext cx="10515600" cy="1325563"/>
          </a:xfrm>
        </p:spPr>
        <p:txBody>
          <a:bodyPr/>
          <a:lstStyle/>
          <a:p>
            <a:r>
              <a:rPr lang="en-US" altLang="ko-KR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Exit interview </a:t>
            </a:r>
            <a:endParaRPr lang="ko-KR" altLang="en-US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2274513"/>
            <a:ext cx="10515600" cy="32534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일시 </a:t>
            </a:r>
            <a:r>
              <a:rPr lang="en-US" altLang="ko-KR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6</a:t>
            </a:r>
            <a:r>
              <a:rPr lang="ko-KR" altLang="en-US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21</a:t>
            </a:r>
            <a:r>
              <a:rPr lang="ko-KR" altLang="en-US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r>
              <a:rPr lang="en-US" altLang="ko-KR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</a:t>
            </a:r>
            <a:r>
              <a:rPr lang="en-US" altLang="ko-KR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(ZOOM</a:t>
            </a:r>
            <a:r>
              <a:rPr lang="ko-KR" altLang="en-US" sz="16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진행 </a:t>
            </a:r>
            <a:r>
              <a:rPr lang="en-US" altLang="ko-KR" sz="16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</a:t>
            </a:r>
            <a:r>
              <a:rPr lang="ko-KR" altLang="en-US" sz="16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문자 공지 예정</a:t>
            </a:r>
            <a:r>
              <a:rPr lang="en-US" altLang="ko-KR" sz="16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</a:t>
            </a:r>
            <a:r>
              <a:rPr lang="en-US" altLang="ko-KR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* </a:t>
            </a:r>
            <a:r>
              <a:rPr lang="ko-KR" altLang="en-US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약 </a:t>
            </a:r>
            <a:r>
              <a:rPr lang="en-US" altLang="ko-KR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10</a:t>
            </a:r>
            <a:r>
              <a:rPr lang="ko-KR" altLang="en-US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분간 인터뷰 진행</a:t>
            </a:r>
            <a:endParaRPr lang="en-US" altLang="ko-KR" sz="16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ko-KR" altLang="en-US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① </a:t>
            </a:r>
            <a:r>
              <a:rPr lang="en-US" altLang="ko-KR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ESSAY TEST </a:t>
            </a:r>
            <a:r>
              <a:rPr lang="ko-KR" altLang="en-US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주제</a:t>
            </a:r>
            <a:endParaRPr lang="en-US" altLang="ko-KR" sz="18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ko-KR" altLang="en-US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  <a:cs typeface="함초롬돋움" panose="020B0604000101010101" pitchFamily="50" charset="-127"/>
              </a:rPr>
              <a:t>코로나</a:t>
            </a:r>
            <a:r>
              <a:rPr lang="en-US" altLang="ko-KR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  <a:cs typeface="함초롬돋움" panose="020B0604000101010101" pitchFamily="50" charset="-127"/>
              </a:rPr>
              <a:t>19</a:t>
            </a:r>
            <a:r>
              <a:rPr lang="ko-KR" alt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  <a:cs typeface="함초롬돋움" panose="020B0604000101010101" pitchFamily="50" charset="-127"/>
              </a:rPr>
              <a:t>의 유행으로 전세계적으로 많은 변화가 일어나고 있다</a:t>
            </a:r>
            <a:r>
              <a:rPr lang="en-US" altLang="ko-KR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  <a:cs typeface="함초롬돋움" panose="020B0604000101010101" pitchFamily="50" charset="-127"/>
              </a:rPr>
              <a:t>. </a:t>
            </a:r>
            <a:r>
              <a:rPr lang="ko-KR" alt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  <a:cs typeface="함초롬돋움" panose="020B0604000101010101" pitchFamily="50" charset="-127"/>
              </a:rPr>
              <a:t>코로나</a:t>
            </a:r>
            <a:r>
              <a:rPr lang="en-US" altLang="ko-KR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  <a:cs typeface="함초롬돋움" panose="020B0604000101010101" pitchFamily="50" charset="-127"/>
              </a:rPr>
              <a:t>19</a:t>
            </a:r>
            <a:r>
              <a:rPr lang="ko-KR" alt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  <a:cs typeface="함초롬돋움" panose="020B0604000101010101" pitchFamily="50" charset="-127"/>
              </a:rPr>
              <a:t>로 인하여 향후 건설업에 어떤 변화가 있을지 예상하고</a:t>
            </a:r>
            <a:r>
              <a:rPr lang="en-US" altLang="ko-KR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  <a:cs typeface="함초롬돋움" panose="020B0604000101010101" pitchFamily="50" charset="-127"/>
              </a:rPr>
              <a:t>이러한 변화에 효율적으로 대처하기 위한 방안을 논하시오</a:t>
            </a:r>
            <a:r>
              <a:rPr lang="en-US" altLang="ko-KR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  <a:cs typeface="함초롬돋움" panose="020B0604000101010101" pitchFamily="50" charset="-127"/>
              </a:rPr>
              <a:t>.</a:t>
            </a:r>
            <a:endParaRPr lang="en-US" altLang="ko-KR" sz="18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ko-KR" altLang="en-US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② 영어 자기소개</a:t>
            </a:r>
            <a:endParaRPr lang="en-US" altLang="ko-KR" sz="18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ko-KR" altLang="en-US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③ 공학종합설계 프로젝트 소개 및 본인의 역할</a:t>
            </a:r>
            <a:endParaRPr lang="en-US" altLang="ko-KR" sz="18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ko-KR" altLang="en-US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④ </a:t>
            </a:r>
            <a:r>
              <a:rPr lang="ko-KR" altLang="en-US" sz="18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졸업 후 </a:t>
            </a:r>
            <a:r>
              <a:rPr lang="ko-KR" altLang="en-US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진로</a:t>
            </a:r>
            <a:endParaRPr lang="en-US" altLang="ko-KR" sz="18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ko-KR" alt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9742517" y="58190"/>
            <a:ext cx="2369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공과대학 건축공학과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802784" y="427522"/>
            <a:ext cx="22485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0000FF"/>
                </a:solidFill>
              </a:rPr>
              <a:t>ABEEK / NONABEEK</a:t>
            </a:r>
            <a:endParaRPr lang="ko-KR" altLang="en-US" sz="16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476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FE test</a:t>
            </a:r>
            <a:endParaRPr lang="ko-KR" altLang="en-US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997623"/>
            <a:ext cx="10515600" cy="4351338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ko-KR" altLang="en-US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① </a:t>
            </a:r>
            <a:r>
              <a:rPr lang="ko-KR" altLang="en-US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사이트 </a:t>
            </a:r>
            <a:r>
              <a:rPr lang="ko-KR" altLang="en-US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접속 </a:t>
            </a:r>
            <a:r>
              <a:rPr lang="en-US" altLang="ko-KR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(https://learn.ppi2pass.com/) </a:t>
            </a:r>
            <a:r>
              <a:rPr lang="ko-KR" altLang="en-US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→</a:t>
            </a: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로그인 → </a:t>
            </a: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Access My Learning : FE Civil Exam Review Program </a:t>
            </a:r>
            <a:r>
              <a:rPr lang="en-US" altLang="ko-KR" sz="1500" b="1" dirty="0" smtClean="0">
                <a:solidFill>
                  <a:schemeClr val="accent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[LAUNCH] </a:t>
            </a:r>
            <a:r>
              <a:rPr lang="ko-KR" altLang="en-US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클릭</a:t>
            </a:r>
            <a:r>
              <a:rPr lang="ko-KR" altLang="en-US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→</a:t>
            </a: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500" b="1" u="sng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My </a:t>
            </a:r>
            <a:r>
              <a:rPr lang="en-US" altLang="ko-KR" sz="1500" b="1" u="sng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Products </a:t>
            </a:r>
            <a:r>
              <a:rPr lang="ko-KR" altLang="en-US" sz="1500" b="1" u="sng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→</a:t>
            </a:r>
            <a:r>
              <a:rPr lang="en-US" altLang="ko-KR" sz="1500" b="1" u="sng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500" b="1" u="sng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Quiz Generator </a:t>
            </a:r>
            <a:r>
              <a:rPr lang="ko-KR" altLang="en-US" sz="1500" b="1" u="sng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→</a:t>
            </a:r>
            <a:r>
              <a:rPr lang="en-US" altLang="ko-KR" sz="1500" b="1" u="sng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500" b="1" u="sng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FE Civil Quiz Generator(FECEQB</a:t>
            </a:r>
            <a:r>
              <a:rPr lang="en-US" altLang="ko-KR" sz="1500" b="1" u="sng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</a:t>
            </a:r>
            <a:r>
              <a:rPr lang="en-US" altLang="ko-KR" sz="1500" b="1" u="sng" dirty="0" smtClean="0">
                <a:solidFill>
                  <a:schemeClr val="accent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[</a:t>
            </a:r>
            <a:r>
              <a:rPr lang="en-US" altLang="ko-KR" sz="1500" b="1" u="sng" dirty="0" smtClean="0">
                <a:solidFill>
                  <a:schemeClr val="accent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Open]</a:t>
            </a:r>
            <a:r>
              <a:rPr lang="en-US" altLang="ko-KR" sz="1500" b="1" dirty="0" smtClean="0">
                <a:solidFill>
                  <a:schemeClr val="accent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클릭</a:t>
            </a:r>
            <a:endParaRPr lang="en-US" altLang="ko-KR" sz="15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fontAlgn="base">
              <a:buNone/>
            </a:pP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② </a:t>
            </a:r>
            <a:r>
              <a:rPr lang="en-US" altLang="ko-KR" sz="1500" b="1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Quantitive</a:t>
            </a: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en-US" altLang="ko-KR" sz="1500" b="1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Quantitive</a:t>
            </a:r>
            <a:r>
              <a:rPr lang="en-US" altLang="ko-KR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problems </a:t>
            </a: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only  / Mode : Standard  / 20</a:t>
            </a:r>
            <a:r>
              <a:rPr lang="ko-KR" altLang="en-US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문제로 선택</a:t>
            </a:r>
            <a:r>
              <a:rPr lang="en-US" altLang="ko-KR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  <a:endParaRPr lang="ko-KR" altLang="en-US" sz="15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fontAlgn="base">
              <a:buNone/>
            </a:pPr>
            <a:r>
              <a:rPr lang="ko-KR" altLang="en-US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③ </a:t>
            </a:r>
            <a:r>
              <a:rPr lang="ko-KR" altLang="en-US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다음 중 </a:t>
            </a:r>
            <a:r>
              <a:rPr lang="en-US" altLang="ko-KR" sz="1500" b="1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</a:t>
            </a:r>
            <a:r>
              <a:rPr lang="ko-KR" altLang="en-US" sz="1500" b="1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 이상 </a:t>
            </a:r>
            <a:r>
              <a:rPr lang="en-US" altLang="ko-KR" sz="1500" b="1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check </a:t>
            </a:r>
            <a:r>
              <a:rPr lang="en-US" altLang="ko-KR" sz="15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 Quiz Name : </a:t>
            </a:r>
            <a:r>
              <a:rPr lang="ko-KR" altLang="en-US" sz="1500" b="1" dirty="0" err="1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본인이름</a:t>
            </a:r>
            <a:r>
              <a:rPr lang="en-US" altLang="ko-KR" sz="15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5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영문</a:t>
            </a:r>
            <a:r>
              <a:rPr lang="en-US" altLang="ko-KR" sz="15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</a:t>
            </a:r>
            <a:r>
              <a:rPr lang="ko-KR" altLang="en-US" sz="15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작성 </a:t>
            </a:r>
            <a:endParaRPr lang="en-US" altLang="ko-KR" sz="1500" b="1" dirty="0" smtClean="0">
              <a:solidFill>
                <a:srgbClr val="FF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fontAlgn="base">
              <a:buNone/>
            </a:pPr>
            <a:r>
              <a:rPr lang="ko-KR" altLang="en-US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후 </a:t>
            </a:r>
            <a:r>
              <a:rPr lang="en-US" altLang="ko-KR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test </a:t>
            </a:r>
            <a:r>
              <a:rPr lang="ko-KR" altLang="en-US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시작</a:t>
            </a: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</a:p>
          <a:p>
            <a:pPr marL="0" indent="0" fontAlgn="base">
              <a:buNone/>
            </a:pP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[ </a:t>
            </a: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Construction Engineering </a:t>
            </a: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 materials / Mathematics </a:t>
            </a: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and</a:t>
            </a: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Statics </a:t>
            </a: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 Statics / </a:t>
            </a:r>
            <a:r>
              <a:rPr lang="en-US" altLang="ko-KR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Mechanics of </a:t>
            </a: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Materials </a:t>
            </a: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 </a:t>
            </a:r>
            <a:r>
              <a:rPr lang="en-US" altLang="ko-KR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Structural </a:t>
            </a:r>
            <a:r>
              <a:rPr lang="en-US" altLang="ko-KR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Engineering </a:t>
            </a: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]</a:t>
            </a:r>
            <a:endParaRPr lang="en-US" altLang="ko-KR" sz="15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fontAlgn="base">
              <a:buNone/>
            </a:pPr>
            <a:r>
              <a:rPr lang="en-US" altLang="ko-KR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④ </a:t>
            </a: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Log-in </a:t>
            </a:r>
            <a:r>
              <a:rPr lang="ko-KR" altLang="en-US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계정</a:t>
            </a: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5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5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 곳은 유료사이트이기 때문에 공용 </a:t>
            </a:r>
            <a:r>
              <a:rPr lang="en-US" altLang="ko-KR" sz="15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Email </a:t>
            </a:r>
            <a:r>
              <a:rPr lang="en-US" altLang="ko-KR" sz="15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address,</a:t>
            </a:r>
            <a:r>
              <a:rPr lang="ko-KR" altLang="en-US" sz="15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5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Password</a:t>
            </a:r>
            <a:r>
              <a:rPr lang="ko-KR" altLang="en-US" sz="15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사용</a:t>
            </a:r>
            <a:r>
              <a:rPr lang="en-US" altLang="ko-KR" sz="15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1500" b="1" dirty="0">
              <a:solidFill>
                <a:schemeClr val="tx1">
                  <a:lumMod val="50000"/>
                  <a:lumOff val="50000"/>
                </a:schemeClr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fontAlgn="base">
              <a:buNone/>
            </a:pP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- </a:t>
            </a:r>
            <a:r>
              <a:rPr lang="en-US" altLang="ko-KR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Email address: </a:t>
            </a: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  <a:hlinkClick r:id="rId2"/>
              </a:rPr>
              <a:t>civil@yonsei.ac.kr</a:t>
            </a:r>
            <a:endParaRPr lang="en-US" altLang="ko-KR" sz="15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fontAlgn="base">
              <a:buNone/>
            </a:pP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en-US" altLang="ko-KR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Password: </a:t>
            </a: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  <a:hlinkClick r:id="rId3"/>
              </a:rPr>
              <a:t>Civi1@yonsei.ac.kr</a:t>
            </a: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r>
              <a:rPr lang="en-US" altLang="ko-KR" sz="12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2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대문자 및 숫자 주의</a:t>
            </a:r>
            <a:r>
              <a:rPr lang="en-US" altLang="ko-KR" sz="12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en-US" altLang="ko-KR" sz="1200" b="1" dirty="0" smtClean="0">
              <a:solidFill>
                <a:srgbClr val="FF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fontAlgn="base">
              <a:buNone/>
            </a:pPr>
            <a:endParaRPr lang="en-US" altLang="ko-KR" sz="16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fontAlgn="base">
              <a:buNone/>
            </a:pPr>
            <a:r>
              <a:rPr lang="en-US" altLang="ko-KR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* </a:t>
            </a:r>
            <a:r>
              <a:rPr lang="ko-KR" altLang="en-US" sz="16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문제를 전부 풀고 난 후</a:t>
            </a:r>
            <a:r>
              <a:rPr lang="en-US" altLang="ko-KR" sz="16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캡처한 </a:t>
            </a:r>
            <a:r>
              <a:rPr lang="en-US" altLang="ko-KR" sz="16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result </a:t>
            </a:r>
            <a:r>
              <a:rPr lang="ko-KR" altLang="en-US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페이지 출력하여 </a:t>
            </a:r>
            <a:r>
              <a:rPr lang="ko-KR" altLang="en-US" sz="16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포트폴리오에 </a:t>
            </a:r>
            <a:r>
              <a:rPr lang="ko-KR" altLang="en-US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첨부해주세요</a:t>
            </a:r>
            <a:r>
              <a:rPr lang="en-US" altLang="ko-KR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  <a:endParaRPr lang="ko-KR" altLang="en-US" sz="16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fontAlgn="base">
              <a:buNone/>
            </a:pPr>
            <a:r>
              <a:rPr lang="ko-KR" altLang="en-US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* </a:t>
            </a:r>
            <a:r>
              <a:rPr lang="ko-KR" altLang="en-US" sz="16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결과는 </a:t>
            </a:r>
            <a:r>
              <a:rPr lang="en-US" altLang="ko-KR" sz="16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60%</a:t>
            </a:r>
            <a:r>
              <a:rPr lang="ko-KR" altLang="en-US" sz="16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이상이 되어야 졸업 가능합니다</a:t>
            </a:r>
            <a:r>
              <a:rPr lang="en-US" altLang="ko-KR" sz="16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60% </a:t>
            </a:r>
            <a:r>
              <a:rPr lang="ko-KR" altLang="en-US" sz="16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이상이 되도록 문제를 풀어주세요</a:t>
            </a:r>
            <a:r>
              <a:rPr lang="en-US" altLang="ko-KR" sz="16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(</a:t>
            </a:r>
            <a:r>
              <a:rPr lang="ko-KR" altLang="en-US" sz="1600" b="1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재시험가능</a:t>
            </a:r>
            <a:r>
              <a:rPr lang="en-US" altLang="ko-KR" sz="16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16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42517" y="58190"/>
            <a:ext cx="2369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공과대학 건축공학과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528070" y="427522"/>
            <a:ext cx="10099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0000FF"/>
                </a:solidFill>
              </a:rPr>
              <a:t>ABEEK</a:t>
            </a:r>
            <a:endParaRPr lang="ko-KR" altLang="en-US" sz="16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937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258" y="1234107"/>
            <a:ext cx="6259484" cy="5378046"/>
          </a:xfrm>
          <a:prstGeom prst="rect">
            <a:avLst/>
          </a:prstGeom>
        </p:spPr>
      </p:pic>
      <p:sp>
        <p:nvSpPr>
          <p:cNvPr id="5" name="제목 1"/>
          <p:cNvSpPr>
            <a:spLocks noGrp="1"/>
          </p:cNvSpPr>
          <p:nvPr>
            <p:ph type="title"/>
          </p:nvPr>
        </p:nvSpPr>
        <p:spPr>
          <a:xfrm>
            <a:off x="299258" y="132369"/>
            <a:ext cx="10515600" cy="1325563"/>
          </a:xfrm>
        </p:spPr>
        <p:txBody>
          <a:bodyPr/>
          <a:lstStyle/>
          <a:p>
            <a:r>
              <a:rPr lang="en-US" altLang="ko-KR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FE test</a:t>
            </a:r>
            <a:endParaRPr lang="ko-KR" altLang="en-US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42517" y="58190"/>
            <a:ext cx="2369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공과대학 건축공학과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528070" y="427522"/>
            <a:ext cx="10099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0000FF"/>
                </a:solidFill>
              </a:rPr>
              <a:t>ABEEK</a:t>
            </a:r>
            <a:endParaRPr lang="ko-KR" altLang="en-US" sz="1600" b="1" dirty="0">
              <a:solidFill>
                <a:srgbClr val="0000FF"/>
              </a:solidFill>
            </a:endParaRPr>
          </a:p>
        </p:txBody>
      </p:sp>
      <p:cxnSp>
        <p:nvCxnSpPr>
          <p:cNvPr id="11" name="직선 화살표 연결선 10"/>
          <p:cNvCxnSpPr/>
          <p:nvPr/>
        </p:nvCxnSpPr>
        <p:spPr>
          <a:xfrm flipH="1">
            <a:off x="2460567" y="6026727"/>
            <a:ext cx="399011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직사각형 11"/>
          <p:cNvSpPr/>
          <p:nvPr/>
        </p:nvSpPr>
        <p:spPr>
          <a:xfrm>
            <a:off x="2859578" y="5929267"/>
            <a:ext cx="1471353" cy="37178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 err="1" smtClean="0">
                <a:solidFill>
                  <a:srgbClr val="FF0000"/>
                </a:solidFill>
              </a:rPr>
              <a:t>본인이름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(</a:t>
            </a:r>
            <a:r>
              <a:rPr lang="ko-KR" altLang="en-US" sz="1200" b="1" dirty="0" smtClean="0">
                <a:solidFill>
                  <a:srgbClr val="FF0000"/>
                </a:solidFill>
              </a:rPr>
              <a:t>영문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)</a:t>
            </a:r>
            <a:endParaRPr lang="ko-KR" altLang="en-US" sz="1400" b="1" dirty="0">
              <a:solidFill>
                <a:srgbClr val="FF0000"/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3710246" y="4014571"/>
            <a:ext cx="2299855" cy="296726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err="1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함초롬돋움" panose="020B0604000101010101" pitchFamily="50" charset="-127"/>
              </a:rPr>
              <a:t>Quantitive</a:t>
            </a:r>
            <a:r>
              <a:rPr lang="en-US" altLang="ko-KR" sz="12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함초롬돋움" panose="020B0604000101010101" pitchFamily="50" charset="-127"/>
              </a:rPr>
              <a:t> problems only</a:t>
            </a:r>
            <a:endParaRPr lang="ko-KR" altLang="en-US" sz="1400" b="1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4" name="직선 화살표 연결선 13"/>
          <p:cNvCxnSpPr/>
          <p:nvPr/>
        </p:nvCxnSpPr>
        <p:spPr>
          <a:xfrm flipH="1">
            <a:off x="3311236" y="4222627"/>
            <a:ext cx="399011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직사각형 16"/>
          <p:cNvSpPr/>
          <p:nvPr/>
        </p:nvSpPr>
        <p:spPr>
          <a:xfrm>
            <a:off x="3710245" y="4375030"/>
            <a:ext cx="2299855" cy="27456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>
                <a:solidFill>
                  <a:srgbClr val="FF0000"/>
                </a:solidFill>
              </a:rPr>
              <a:t>Standard</a:t>
            </a:r>
            <a:endParaRPr lang="ko-KR" altLang="en-US" sz="1200" b="1" dirty="0">
              <a:solidFill>
                <a:srgbClr val="FF0000"/>
              </a:solidFill>
            </a:endParaRPr>
          </a:p>
        </p:txBody>
      </p:sp>
      <p:cxnSp>
        <p:nvCxnSpPr>
          <p:cNvPr id="18" name="직선 화살표 연결선 17"/>
          <p:cNvCxnSpPr/>
          <p:nvPr/>
        </p:nvCxnSpPr>
        <p:spPr>
          <a:xfrm flipH="1">
            <a:off x="3311236" y="4522124"/>
            <a:ext cx="399011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직사각형 18"/>
          <p:cNvSpPr/>
          <p:nvPr/>
        </p:nvSpPr>
        <p:spPr>
          <a:xfrm>
            <a:off x="1751213" y="4649590"/>
            <a:ext cx="526475" cy="21962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>
                <a:solidFill>
                  <a:srgbClr val="FF0000"/>
                </a:solidFill>
              </a:rPr>
              <a:t>20</a:t>
            </a:r>
            <a:endParaRPr lang="ko-KR" altLang="en-US" sz="1200" b="1" dirty="0">
              <a:solidFill>
                <a:srgbClr val="FF0000"/>
              </a:solidFill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1313406" y="4894150"/>
            <a:ext cx="4854636" cy="973393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b="1" dirty="0">
              <a:solidFill>
                <a:srgbClr val="FF0000"/>
              </a:solidFill>
            </a:endParaRPr>
          </a:p>
        </p:txBody>
      </p:sp>
      <p:cxnSp>
        <p:nvCxnSpPr>
          <p:cNvPr id="21" name="직선 화살표 연결선 20"/>
          <p:cNvCxnSpPr/>
          <p:nvPr/>
        </p:nvCxnSpPr>
        <p:spPr>
          <a:xfrm flipH="1">
            <a:off x="6159731" y="5311833"/>
            <a:ext cx="399011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직사각형 21"/>
          <p:cNvSpPr/>
          <p:nvPr/>
        </p:nvSpPr>
        <p:spPr>
          <a:xfrm>
            <a:off x="6558742" y="5174553"/>
            <a:ext cx="1130531" cy="303534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>
                <a:solidFill>
                  <a:srgbClr val="FF0000"/>
                </a:solidFill>
              </a:rPr>
              <a:t>2</a:t>
            </a:r>
            <a:r>
              <a:rPr lang="ko-KR" altLang="en-US" sz="1200" b="1" dirty="0" err="1" smtClean="0">
                <a:solidFill>
                  <a:srgbClr val="FF0000"/>
                </a:solidFill>
              </a:rPr>
              <a:t>개이상</a:t>
            </a:r>
            <a:r>
              <a:rPr lang="ko-KR" altLang="en-US" sz="1200" b="1" dirty="0" smtClean="0">
                <a:solidFill>
                  <a:srgbClr val="FF0000"/>
                </a:solidFill>
              </a:rPr>
              <a:t> 선택</a:t>
            </a:r>
            <a:endParaRPr lang="ko-KR" altLang="en-US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875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15410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sz="49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Portfolio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575575"/>
            <a:ext cx="10515600" cy="5012575"/>
          </a:xfrm>
        </p:spPr>
        <p:txBody>
          <a:bodyPr>
            <a:normAutofit/>
          </a:bodyPr>
          <a:lstStyle/>
          <a:p>
            <a:pPr marL="0" indent="0" fontAlgn="base" latinLnBrk="0">
              <a:buNone/>
            </a:pP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▽ </a:t>
            </a:r>
            <a:r>
              <a:rPr lang="ko-KR" altLang="en-US" sz="18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아래사항을 바인더에 첨부하여 </a:t>
            </a:r>
            <a:r>
              <a:rPr lang="en-US" altLang="ko-KR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PDF</a:t>
            </a:r>
            <a:r>
              <a:rPr lang="ko-KR" altLang="en-US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파일 제출 </a:t>
            </a:r>
            <a:r>
              <a:rPr lang="en-US" altLang="ko-KR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b="1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이메일제출</a:t>
            </a:r>
            <a:r>
              <a:rPr lang="en-US" altLang="ko-KR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  <a:hlinkClick r:id="rId2"/>
              </a:rPr>
              <a:t>civil@yonsei.ac.kr</a:t>
            </a:r>
            <a:r>
              <a:rPr lang="en-US" altLang="ko-KR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)</a:t>
            </a:r>
          </a:p>
          <a:p>
            <a:pPr marL="0" indent="0" fontAlgn="base" latinLnBrk="0">
              <a:buNone/>
            </a:pPr>
            <a:r>
              <a:rPr lang="en-US" altLang="ko-KR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r>
              <a:rPr lang="en-US" altLang="ko-KR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* </a:t>
            </a:r>
            <a:r>
              <a:rPr lang="ko-KR" altLang="en-US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제출기간 </a:t>
            </a:r>
            <a:r>
              <a:rPr lang="en-US" altLang="ko-KR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~</a:t>
            </a:r>
            <a:r>
              <a:rPr lang="ko-KR" altLang="en-US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6/17(</a:t>
            </a:r>
            <a:r>
              <a:rPr lang="ko-KR" altLang="en-US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목</a:t>
            </a:r>
            <a:r>
              <a:rPr lang="en-US" altLang="ko-KR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까지</a:t>
            </a:r>
            <a:r>
              <a:rPr lang="en-US" altLang="ko-KR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r>
              <a:rPr lang="ko-KR" altLang="en-US" sz="1600" b="1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제출항목</a:t>
            </a:r>
            <a:r>
              <a:rPr lang="en-US" altLang="ko-KR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하단 참조</a:t>
            </a:r>
            <a:endParaRPr lang="en-US" altLang="ko-KR" sz="16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fontAlgn="base" latinLnBrk="0">
              <a:buNone/>
            </a:pPr>
            <a:r>
              <a:rPr lang="en-US" altLang="ko-KR" sz="16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  <a:r>
              <a:rPr lang="en-US" altLang="ko-KR" sz="16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* </a:t>
            </a:r>
            <a:r>
              <a:rPr lang="ko-KR" altLang="en-US" sz="16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자료가 불충분 하거나</a:t>
            </a:r>
            <a:r>
              <a:rPr lang="en-US" altLang="ko-KR" sz="16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내용이 별로 없으면 다시 제출해야 할 수 있습니다</a:t>
            </a:r>
            <a:r>
              <a:rPr lang="en-US" altLang="ko-KR" sz="16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</a:p>
          <a:p>
            <a:pPr marL="0" indent="0" fontAlgn="base" latinLnBrk="0">
              <a:buNone/>
            </a:pPr>
            <a:endParaRPr lang="en-US" altLang="ko-KR" sz="1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fontAlgn="base" latinLnBrk="0">
              <a:buNone/>
            </a:pPr>
            <a:r>
              <a:rPr lang="ko-KR" altLang="en-US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① </a:t>
            </a:r>
            <a:r>
              <a:rPr lang="en-US" altLang="ko-KR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FE Test </a:t>
            </a:r>
            <a:r>
              <a:rPr lang="en-US" altLang="ko-KR" sz="15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5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필수</a:t>
            </a:r>
            <a:r>
              <a:rPr lang="en-US" altLang="ko-KR" sz="15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fontAlgn="base" latinLnBrk="0">
              <a:buNone/>
            </a:pPr>
            <a:r>
              <a:rPr lang="ko-KR" altLang="en-US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② </a:t>
            </a:r>
            <a:r>
              <a:rPr lang="en-US" altLang="ko-KR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Essay Test </a:t>
            </a:r>
            <a:r>
              <a:rPr lang="en-US" altLang="ko-KR" sz="15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5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필수</a:t>
            </a:r>
            <a:r>
              <a:rPr lang="en-US" altLang="ko-KR" sz="15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fontAlgn="base" latinLnBrk="0">
              <a:buNone/>
            </a:pPr>
            <a:r>
              <a:rPr lang="ko-KR" altLang="en-US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③ </a:t>
            </a:r>
            <a:r>
              <a:rPr lang="ko-KR" altLang="en-US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학생 개인정보 </a:t>
            </a:r>
            <a:r>
              <a:rPr lang="en-US" altLang="ko-KR" sz="1500" b="1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500" b="1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필수</a:t>
            </a:r>
            <a:r>
              <a:rPr lang="en-US" altLang="ko-KR" sz="15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en-US" altLang="ko-KR" sz="15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fontAlgn="base" latinLnBrk="0">
              <a:buNone/>
            </a:pPr>
            <a:r>
              <a:rPr lang="ko-KR" altLang="en-US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④ 개인활동 </a:t>
            </a:r>
            <a:r>
              <a:rPr lang="ko-KR" altLang="en-US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기록표 </a:t>
            </a: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500" b="1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전공수업</a:t>
            </a:r>
            <a:r>
              <a:rPr lang="ko-KR" altLang="en-US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과제 및 자료</a:t>
            </a: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500" b="1" dirty="0" smtClean="0">
                <a:solidFill>
                  <a:srgbClr val="0000FF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공학종합설계 제출 자료 필수</a:t>
            </a: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500" b="1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500" b="1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필수</a:t>
            </a:r>
            <a:r>
              <a:rPr lang="en-US" altLang="ko-KR" sz="15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15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fontAlgn="base" latinLnBrk="0">
              <a:buNone/>
            </a:pPr>
            <a:r>
              <a:rPr lang="ko-KR" altLang="en-US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⑤ 교과목 이수 기록표 </a:t>
            </a:r>
            <a:r>
              <a:rPr lang="en-US" altLang="ko-KR" sz="1500" b="1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500" b="1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필수</a:t>
            </a:r>
            <a:r>
              <a:rPr lang="en-US" altLang="ko-KR" sz="15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15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fontAlgn="base" latinLnBrk="0">
              <a:buNone/>
            </a:pPr>
            <a:r>
              <a:rPr lang="ko-KR" altLang="en-US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⑥ 어학능력 증명서 사본 </a:t>
            </a:r>
            <a:r>
              <a:rPr lang="en-US" altLang="ko-KR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각종 자격증 </a:t>
            </a:r>
            <a:r>
              <a:rPr lang="en-US" altLang="ko-KR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해당자에 한하여</a:t>
            </a:r>
            <a:r>
              <a:rPr lang="en-US" altLang="ko-KR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</a:t>
            </a:r>
            <a:endParaRPr lang="ko-KR" altLang="en-US" sz="15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fontAlgn="base">
              <a:buNone/>
            </a:pPr>
            <a:r>
              <a:rPr lang="ko-KR" altLang="en-US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⑦ 교환학생 및 어학연수 경력 보고서 </a:t>
            </a:r>
            <a:r>
              <a:rPr lang="en-US" altLang="ko-KR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해당자에 한하여</a:t>
            </a:r>
            <a:r>
              <a:rPr lang="en-US" altLang="ko-KR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15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fontAlgn="base">
              <a:buNone/>
            </a:pPr>
            <a:r>
              <a:rPr lang="ko-KR" altLang="en-US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⑧ 산업체 및 </a:t>
            </a:r>
            <a:r>
              <a:rPr lang="ko-KR" altLang="en-US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인턴십 </a:t>
            </a:r>
            <a:r>
              <a:rPr lang="ko-KR" altLang="en-US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 활동 보고서 및 평가서 </a:t>
            </a:r>
            <a:r>
              <a:rPr lang="en-US" altLang="ko-KR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해당자에 한하여</a:t>
            </a:r>
            <a:r>
              <a:rPr lang="en-US" altLang="ko-KR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15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fontAlgn="base">
              <a:buNone/>
            </a:pPr>
            <a:r>
              <a:rPr lang="ko-KR" altLang="en-US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⑨ 동아리 활동 및 봉사활동 기록 </a:t>
            </a:r>
            <a:r>
              <a:rPr lang="en-US" altLang="ko-KR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해당자에 한하여</a:t>
            </a:r>
            <a:r>
              <a:rPr lang="en-US" altLang="ko-KR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15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fontAlgn="base">
              <a:buNone/>
            </a:pPr>
            <a:r>
              <a:rPr lang="ko-KR" altLang="en-US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⑩ </a:t>
            </a:r>
            <a:r>
              <a:rPr lang="ko-KR" altLang="en-US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장학금 및 수상경력 </a:t>
            </a:r>
            <a:r>
              <a:rPr lang="en-US" altLang="ko-KR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해당자에 한하여</a:t>
            </a: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15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42517" y="58190"/>
            <a:ext cx="2369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공과대학 건축공학과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528070" y="427522"/>
            <a:ext cx="10099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0000FF"/>
                </a:solidFill>
              </a:rPr>
              <a:t>ABEEK</a:t>
            </a:r>
            <a:endParaRPr lang="ko-KR" altLang="en-US" sz="16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8461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423</Words>
  <Application>Microsoft Office PowerPoint</Application>
  <PresentationFormat>와이드스크린</PresentationFormat>
  <Paragraphs>56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0" baseType="lpstr">
      <vt:lpstr>돋움</vt:lpstr>
      <vt:lpstr>맑은 고딕</vt:lpstr>
      <vt:lpstr>함초롬돋움</vt:lpstr>
      <vt:lpstr>Arial</vt:lpstr>
      <vt:lpstr>Office 테마</vt:lpstr>
      <vt:lpstr>2021-8월 졸업예정자</vt:lpstr>
      <vt:lpstr>Exit interview </vt:lpstr>
      <vt:lpstr>FE test</vt:lpstr>
      <vt:lpstr>FE test</vt:lpstr>
      <vt:lpstr> Portfolio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2021-2월 졸업예정자</dc:title>
  <dc:creator>user</dc:creator>
  <cp:lastModifiedBy>user</cp:lastModifiedBy>
  <cp:revision>24</cp:revision>
  <dcterms:created xsi:type="dcterms:W3CDTF">2020-12-04T01:46:39Z</dcterms:created>
  <dcterms:modified xsi:type="dcterms:W3CDTF">2021-06-09T07:52:28Z</dcterms:modified>
</cp:coreProperties>
</file>